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7" r:id="rId3"/>
  </p:sldMasterIdLst>
  <p:notesMasterIdLst>
    <p:notesMasterId r:id="rId12"/>
  </p:notesMasterIdLst>
  <p:sldIdLst>
    <p:sldId id="350" r:id="rId4"/>
    <p:sldId id="347" r:id="rId5"/>
    <p:sldId id="349" r:id="rId6"/>
    <p:sldId id="352" r:id="rId7"/>
    <p:sldId id="353" r:id="rId8"/>
    <p:sldId id="354" r:id="rId9"/>
    <p:sldId id="355" r:id="rId10"/>
    <p:sldId id="351" r:id="rId1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D7351"/>
    <a:srgbClr val="E4FFEE"/>
    <a:srgbClr val="C9FFDE"/>
    <a:srgbClr val="D5FFE5"/>
    <a:srgbClr val="4040C8"/>
    <a:srgbClr val="8FCFFF"/>
    <a:srgbClr val="C1EBF5"/>
    <a:srgbClr val="FFC000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67297" autoAdjust="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C87F8A-FBBA-4194-92EF-E3B7737BC923}" type="datetimeFigureOut">
              <a:rPr lang="zh-CN" altLang="en-US" smtClean="0"/>
              <a:t>2025-08-23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955BEC-405C-4F3A-99E9-FFEC50D8D1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8953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8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303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81253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2673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8385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9348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00771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873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9648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60218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00738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54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71959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6986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7843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14.xml"/><Relationship Id="rId9" Type="http://schemas.openxmlformats.org/officeDocument/2006/relationships/slide" Target="../slides/slid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493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580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>
                <a:solidFill>
                  <a:srgbClr val="D60093"/>
                </a:solidFill>
              </a:rPr>
              <a:t>阶段训练</a:t>
            </a:r>
            <a:r>
              <a:rPr lang="en-US" altLang="zh-CN" sz="4232" b="1">
                <a:solidFill>
                  <a:srgbClr val="D60093"/>
                </a:solidFill>
              </a:rPr>
              <a:t>(</a:t>
            </a:r>
            <a:r>
              <a:rPr lang="zh-CN" altLang="en-US" sz="4232" b="1">
                <a:solidFill>
                  <a:srgbClr val="D60093"/>
                </a:solidFill>
              </a:rPr>
              <a:t>四</a:t>
            </a:r>
            <a:r>
              <a:rPr lang="en-US" altLang="zh-CN" sz="4232" b="1">
                <a:solidFill>
                  <a:srgbClr val="D60093"/>
                </a:solidFill>
              </a:rPr>
              <a:t>)</a:t>
            </a:r>
            <a:endParaRPr lang="zh-CN" altLang="zh-CN" sz="4232" b="1" dirty="0">
              <a:solidFill>
                <a:srgbClr val="D600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22782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811257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一、口算。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12</a:t>
            </a:r>
            <a:r>
              <a:rPr lang="en-US" altLang="zh-CN" sz="3200">
                <a:solidFill>
                  <a:srgbClr val="000000"/>
                </a:solidFill>
                <a:latin typeface="楷体" panose="02010609060101010101" pitchFamily="49" charset="-122"/>
                <a:ea typeface="方正楷体_GBK"/>
                <a:cs typeface="Times New Roman" panose="02020603050405020304" pitchFamily="18" charset="0"/>
              </a:rPr>
              <a:t>÷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	30</a:t>
            </a:r>
            <a:r>
              <a:rPr lang="en-US" altLang="zh-CN" sz="3200" smtClean="0">
                <a:solidFill>
                  <a:srgbClr val="000000"/>
                </a:solidFill>
                <a:latin typeface="楷体" panose="02010609060101010101" pitchFamily="49" charset="-122"/>
                <a:ea typeface="方正楷体_GBK"/>
                <a:cs typeface="Times New Roman" panose="02020603050405020304" pitchFamily="18" charset="0"/>
              </a:rPr>
              <a:t>÷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6=	24</a:t>
            </a:r>
            <a:r>
              <a:rPr lang="en-US" altLang="zh-CN" sz="3200" smtClean="0">
                <a:solidFill>
                  <a:srgbClr val="000000"/>
                </a:solidFill>
                <a:latin typeface="楷体" panose="02010609060101010101" pitchFamily="49" charset="-122"/>
                <a:ea typeface="方正楷体_GBK"/>
                <a:cs typeface="Times New Roman" panose="02020603050405020304" pitchFamily="18" charset="0"/>
              </a:rPr>
              <a:t>÷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24</a:t>
            </a:r>
            <a:r>
              <a:rPr lang="en-US" altLang="zh-CN" sz="3200">
                <a:solidFill>
                  <a:srgbClr val="000000"/>
                </a:solidFill>
                <a:latin typeface="楷体" panose="02010609060101010101" pitchFamily="49" charset="-122"/>
                <a:ea typeface="方正楷体_GBK"/>
                <a:cs typeface="Times New Roman" panose="02020603050405020304" pitchFamily="18" charset="0"/>
              </a:rPr>
              <a:t>÷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4=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15</a:t>
            </a:r>
            <a:r>
              <a:rPr lang="en-US" altLang="zh-CN" sz="3200">
                <a:solidFill>
                  <a:srgbClr val="000000"/>
                </a:solidFill>
                <a:latin typeface="楷体" panose="02010609060101010101" pitchFamily="49" charset="-122"/>
                <a:ea typeface="方正楷体_GBK"/>
                <a:cs typeface="Times New Roman" panose="02020603050405020304" pitchFamily="18" charset="0"/>
              </a:rPr>
              <a:t>÷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3=	6</a:t>
            </a:r>
            <a:r>
              <a:rPr lang="en-US" altLang="zh-CN" sz="3200">
                <a:solidFill>
                  <a:srgbClr val="000000"/>
                </a:solidFill>
                <a:latin typeface="楷体" panose="02010609060101010101" pitchFamily="49" charset="-122"/>
                <a:ea typeface="方正楷体_GBK"/>
                <a:cs typeface="Times New Roman" panose="02020603050405020304" pitchFamily="18" charset="0"/>
              </a:rPr>
              <a:t>÷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6=	16</a:t>
            </a:r>
            <a:r>
              <a:rPr lang="en-US" altLang="zh-CN" sz="3200">
                <a:solidFill>
                  <a:srgbClr val="000000"/>
                </a:solidFill>
                <a:latin typeface="楷体" panose="02010609060101010101" pitchFamily="49" charset="-122"/>
                <a:ea typeface="方正楷体_GBK"/>
                <a:cs typeface="Times New Roman" panose="02020603050405020304" pitchFamily="18" charset="0"/>
              </a:rPr>
              <a:t>÷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4=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5</a:t>
            </a:r>
            <a:r>
              <a:rPr lang="en-US" altLang="zh-CN" sz="3200" smtClean="0">
                <a:solidFill>
                  <a:srgbClr val="000000"/>
                </a:solidFill>
                <a:latin typeface="楷体" panose="02010609060101010101" pitchFamily="49" charset="-122"/>
                <a:ea typeface="方正楷体_GBK"/>
                <a:cs typeface="Times New Roman" panose="02020603050405020304" pitchFamily="18" charset="0"/>
              </a:rPr>
              <a:t>÷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2051928" y="1348013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4218185" y="1427964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6308242" y="1427963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8709121" y="1427962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2038398" y="1971111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4040973" y="2002632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6268728" y="1973384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8300162" y="1979724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28846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754005"/>
            <a:ext cx="317106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二、补全算式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2150" y="1437269"/>
            <a:ext cx="10495238" cy="2666667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1714470" y="1718127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4479441" y="1718127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157327" y="1718126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8977432" y="1718125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</a:t>
            </a: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1714470" y="3133269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3760985" y="3133269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7156109" y="3120906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8976823" y="3119429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776086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9" grpId="0"/>
      <p:bldP spid="10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60450"/>
            <a:ext cx="276069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三、填一填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9573" y="743714"/>
            <a:ext cx="9916914" cy="5814301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7398394" y="3173858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</a:t>
            </a: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986708" y="4066487"/>
            <a:ext cx="2544286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18       3        6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5373105" y="4926458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986708" y="5874751"/>
            <a:ext cx="2544286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18       6        3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79774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5552" y="183210"/>
            <a:ext cx="9580952" cy="309523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5552" y="3278448"/>
            <a:ext cx="10390476" cy="3371429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3174736" y="1596665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5362765" y="1596665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8312793" y="1626127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12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671022" y="2632656"/>
            <a:ext cx="295465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    ×    4       12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1850831" y="3278448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12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5774310" y="3301515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8712903" y="3317784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671022" y="4215440"/>
            <a:ext cx="2852063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12  ÷    4        3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1850831" y="5015267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12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4489246" y="5066820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8668602" y="5083089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640185" y="5966613"/>
            <a:ext cx="2852063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12   ÷   3        4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55684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7" grpId="0"/>
      <p:bldP spid="18" grpId="0"/>
      <p:bldP spid="19" grpId="0"/>
      <p:bldP spid="2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692150" y="517500"/>
            <a:ext cx="10807700" cy="1865126"/>
            <a:chOff x="692150" y="517500"/>
            <a:chExt cx="10807700" cy="1865126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692150" y="517500"/>
              <a:ext cx="10807700" cy="1865126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四、想一想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连一连。</a:t>
              </a:r>
              <a:endParaRPr lang="zh-CN" altLang="zh-CN" sz="3200">
                <a:solidFill>
                  <a:srgbClr val="000000"/>
                </a:solidFill>
                <a:latin typeface="NEU-BZ-S92"/>
                <a:ea typeface="方正楷体_GBK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有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15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根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            ,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3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只小狗吃了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6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根。把下面的问题和对应的算式连起来。</a:t>
              </a:r>
              <a:endParaRPr lang="zh-CN" altLang="zh-CN" sz="3200">
                <a:solidFill>
                  <a:srgbClr val="000000"/>
                </a:solidFill>
                <a:effectLst/>
                <a:latin typeface="NEU-BZ-S92"/>
                <a:ea typeface="方正楷体_GBK"/>
                <a:cs typeface="Times New Roman" panose="02020603050405020304" pitchFamily="18" charset="0"/>
              </a:endParaRPr>
            </a:p>
          </p:txBody>
        </p:sp>
        <p:pic>
          <p:nvPicPr>
            <p:cNvPr id="3" name="DM2QXR73.eps" descr="id:2147489294;FounderCES"/>
            <p:cNvPicPr/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071642" y="1144220"/>
              <a:ext cx="1489704" cy="611686"/>
            </a:xfrm>
            <a:prstGeom prst="rect">
              <a:avLst/>
            </a:prstGeom>
          </p:spPr>
        </p:pic>
      </p:grpSp>
      <p:pic>
        <p:nvPicPr>
          <p:cNvPr id="5" name="DM2QXR74.eps" descr="id:2147489301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0323" y="2382626"/>
            <a:ext cx="10609527" cy="3898431"/>
          </a:xfrm>
          <a:prstGeom prst="rect">
            <a:avLst/>
          </a:prstGeom>
        </p:spPr>
      </p:pic>
      <p:cxnSp>
        <p:nvCxnSpPr>
          <p:cNvPr id="6" name="直接连接符 5"/>
          <p:cNvCxnSpPr/>
          <p:nvPr/>
        </p:nvCxnSpPr>
        <p:spPr>
          <a:xfrm>
            <a:off x="6096000" y="2788791"/>
            <a:ext cx="3015343" cy="3002409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flipV="1">
            <a:off x="5660571" y="2656114"/>
            <a:ext cx="3450772" cy="1675727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V="1">
            <a:off x="3707493" y="4360401"/>
            <a:ext cx="5512707" cy="167572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2737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394777"/>
            <a:ext cx="317106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五、解决问题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DM2QXR75.eps" descr="id:2147489308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89795" y="1078041"/>
            <a:ext cx="8879756" cy="2320155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692150" y="3472639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可以装几筐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平均分给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个排球队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每队分几个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692150" y="4081460"/>
            <a:ext cx="2329484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12÷6=2(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筐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)</a:t>
            </a: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692150" y="5316991"/>
            <a:ext cx="2329484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12÷4=3(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个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785111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2855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3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727</TotalTime>
  <Words>139</Words>
  <Application>Microsoft Office PowerPoint</Application>
  <PresentationFormat>宽屏</PresentationFormat>
  <Paragraphs>49</Paragraphs>
  <Slides>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8</vt:i4>
      </vt:variant>
    </vt:vector>
  </HeadingPairs>
  <TitlesOfParts>
    <vt:vector size="23" baseType="lpstr">
      <vt:lpstr>NEU-BZ-S92</vt:lpstr>
      <vt:lpstr>方正楷体_GBK</vt:lpstr>
      <vt:lpstr>黑体</vt:lpstr>
      <vt:lpstr>华文琥珀</vt:lpstr>
      <vt:lpstr>华文新魏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41</cp:revision>
  <dcterms:created xsi:type="dcterms:W3CDTF">2021-07-19T03:09:34Z</dcterms:created>
  <dcterms:modified xsi:type="dcterms:W3CDTF">2025-08-23T09:17:58Z</dcterms:modified>
</cp:coreProperties>
</file>